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4" r:id="rId2"/>
  </p:sldMasterIdLst>
  <p:notesMasterIdLst>
    <p:notesMasterId r:id="rId4"/>
  </p:notesMasterIdLst>
  <p:sldIdLst>
    <p:sldId id="258" r:id="rId3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76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93925" marR="0" lvl="1" indent="-173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87850" marR="0" lvl="2" indent="-3473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583361" marR="0" lvl="3" indent="-52117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777287" marR="0" lvl="4" indent="-694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971212" marR="0" lvl="5" indent="-8685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359062" marR="0" lvl="6" indent="-12158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940836" marR="0" lvl="7" indent="-17368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716538" marR="0" lvl="8" indent="-2431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3925" marR="0" lvl="1" indent="-173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87850" marR="0" lvl="2" indent="-3473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583361" marR="0" lvl="3" indent="-52117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777287" marR="0" lvl="4" indent="-694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971212" marR="0" lvl="5" indent="-8685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359062" marR="0" lvl="6" indent="-12158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940836" marR="0" lvl="7" indent="-17368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716538" marR="0" lvl="8" indent="-2431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93925" marR="0" lvl="1" indent="-1736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87850" marR="0" lvl="2" indent="-3473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583361" marR="0" lvl="3" indent="-52117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777287" marR="0" lvl="4" indent="-694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971212" marR="0" lvl="5" indent="-8685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359062" marR="0" lvl="6" indent="-12158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940836" marR="0" lvl="7" indent="-173688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716538" marR="0" lvl="8" indent="-2431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6307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72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69058" y="5959546"/>
            <a:ext cx="9177618" cy="22539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5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88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15493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  <a:defRPr sz="4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0160" marR="0" lvl="4" indent="-11176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»"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070080" marR="0" lvl="5" indent="-55118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264639" marR="0" lvl="6" indent="-561339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6459200" marR="0" lvl="7" indent="-55880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653760" marR="0" lvl="8" indent="-55626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22699070" y="30145412"/>
            <a:ext cx="19787456" cy="2268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-530225" algn="l" rtl="0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-37465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-492125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4250" marR="0" lvl="4" indent="-48895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070080" marR="0" lvl="5" indent="-48768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264639" marR="0" lvl="6" indent="-49783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6459200" marR="0" lvl="7" indent="-49530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653760" marR="0" lvl="8" indent="-49276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304770" y="356157"/>
            <a:ext cx="41124349" cy="32613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1307770" y="2691799"/>
            <a:ext cx="41178757" cy="1880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5525" marR="0" lvl="1" indent="-530225" algn="l" rtl="0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486400" marR="0" lvl="2" indent="-37465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680325" marR="0" lvl="3" indent="-492125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874250" marR="0" lvl="4" indent="-48895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070080" marR="0" lvl="5" indent="-48768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264639" marR="0" lvl="6" indent="-497839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6459200" marR="0" lvl="7" indent="-49530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653760" marR="0" lvl="8" indent="-492760" algn="l" rtl="0">
              <a:spcBef>
                <a:spcPts val="1920"/>
              </a:spcBef>
              <a:buClr>
                <a:schemeClr val="dk1"/>
              </a:buClr>
              <a:buSzPct val="1000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12024460" y="6008967"/>
            <a:ext cx="9177618" cy="22489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5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88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15493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  <a:defRPr sz="4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0160" marR="0" lvl="4" indent="-11176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»"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070080" marR="0" lvl="5" indent="-55118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264639" marR="0" lvl="6" indent="-561339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6459200" marR="0" lvl="7" indent="-55880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653760" marR="0" lvl="8" indent="-55626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5"/>
          </p:nvPr>
        </p:nvSpPr>
        <p:spPr>
          <a:xfrm>
            <a:off x="22699070" y="6008967"/>
            <a:ext cx="9177618" cy="22489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5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88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15493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  <a:defRPr sz="4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0160" marR="0" lvl="4" indent="-11176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»"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070080" marR="0" lvl="5" indent="-55118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264639" marR="0" lvl="6" indent="-561339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6459200" marR="0" lvl="7" indent="-55880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653760" marR="0" lvl="8" indent="-55626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6"/>
          </p:nvPr>
        </p:nvSpPr>
        <p:spPr>
          <a:xfrm>
            <a:off x="33251503" y="6024064"/>
            <a:ext cx="9177618" cy="22474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5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marR="0" lvl="2" indent="88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  <a:defRPr sz="4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lvl="3" indent="-15493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–"/>
              <a:defRPr sz="4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0160" marR="0" lvl="4" indent="-11176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»"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070080" marR="0" lvl="5" indent="-55118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264639" marR="0" lvl="6" indent="-561339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6459200" marR="0" lvl="7" indent="-55880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653760" marR="0" lvl="8" indent="-556260" algn="l" rtl="0">
              <a:spcBef>
                <a:spcPts val="1720"/>
              </a:spcBef>
              <a:buClr>
                <a:schemeClr val="dk1"/>
              </a:buClr>
              <a:buSzPct val="1000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6C3">
            <a:alpha val="39607"/>
          </a:srgbClr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1775" y="0"/>
            <a:ext cx="44375387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9608462"/>
            <a:ext cx="4414361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625" y="30264100"/>
            <a:ext cx="9640887" cy="214947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29918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6C3">
            <a:alpha val="39607"/>
          </a:srgbClr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29918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7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304924" y="5118611"/>
            <a:ext cx="21970711" cy="107312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7315200" anchor="t" anchorCtr="0">
            <a:noAutofit/>
          </a:bodyPr>
          <a:lstStyle/>
          <a:p>
            <a:pPr marL="977900" marR="0" lvl="0" indent="-977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0833"/>
              <a:buFont typeface="Arial"/>
              <a:buNone/>
            </a:pPr>
            <a:r>
              <a:rPr lang="en-US" sz="4800" u="sng" dirty="0" smtClean="0">
                <a:solidFill>
                  <a:schemeClr val="dk1"/>
                </a:solidFill>
              </a:rPr>
              <a:t>Introduction</a:t>
            </a:r>
          </a:p>
          <a:p>
            <a:pPr marL="977900" marR="0" lvl="0" indent="-977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0833"/>
              <a:buFont typeface="Arial"/>
              <a:buNone/>
            </a:pPr>
            <a:endParaRPr lang="en-US" sz="4400" u="sng" dirty="0" smtClean="0">
              <a:solidFill>
                <a:schemeClr val="dk1"/>
              </a:solidFill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0"/>
            </a:pPr>
            <a:r>
              <a:rPr lang="en-US" sz="3600" b="0" dirty="0" smtClean="0">
                <a:solidFill>
                  <a:schemeClr val="dk1"/>
                </a:solidFill>
              </a:rPr>
              <a:t>	Our </a:t>
            </a:r>
            <a:r>
              <a:rPr lang="en-US" sz="3600" b="0" dirty="0">
                <a:solidFill>
                  <a:schemeClr val="dk1"/>
                </a:solidFill>
              </a:rPr>
              <a:t>goal is to design a </a:t>
            </a:r>
            <a:r>
              <a:rPr lang="en-US" sz="3600" dirty="0">
                <a:solidFill>
                  <a:schemeClr val="dk1"/>
                </a:solidFill>
              </a:rPr>
              <a:t>power </a:t>
            </a:r>
            <a:r>
              <a:rPr lang="en-US" sz="3600" dirty="0" smtClean="0">
                <a:solidFill>
                  <a:schemeClr val="dk1"/>
                </a:solidFill>
              </a:rPr>
              <a:t>assisted </a:t>
            </a:r>
            <a:r>
              <a:rPr lang="en-US" sz="3600" b="0" dirty="0" smtClean="0">
                <a:solidFill>
                  <a:schemeClr val="dk1"/>
                </a:solidFill>
              </a:rPr>
              <a:t>wheelchair device </a:t>
            </a:r>
            <a:r>
              <a:rPr lang="en-US" sz="3600" b="0" dirty="0">
                <a:solidFill>
                  <a:schemeClr val="dk1"/>
                </a:solidFill>
              </a:rPr>
              <a:t>intended to relieve users of </a:t>
            </a:r>
            <a:r>
              <a:rPr lang="en-US" sz="3600" b="0" dirty="0" smtClean="0">
                <a:solidFill>
                  <a:schemeClr val="dk1"/>
                </a:solidFill>
              </a:rPr>
              <a:t>upper </a:t>
            </a:r>
            <a:r>
              <a:rPr lang="en-US" sz="3600" b="0" dirty="0">
                <a:solidFill>
                  <a:schemeClr val="dk1"/>
                </a:solidFill>
              </a:rPr>
              <a:t>body fatigue resulting from overuse. </a:t>
            </a:r>
            <a:endParaRPr lang="en-US" sz="3600" b="0" dirty="0" smtClean="0">
              <a:solidFill>
                <a:schemeClr val="dk1"/>
              </a:solidFill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0"/>
            </a:pPr>
            <a:r>
              <a:rPr lang="en-US" sz="3600" b="0" dirty="0">
                <a:solidFill>
                  <a:schemeClr val="dk1"/>
                </a:solidFill>
              </a:rPr>
              <a:t>	</a:t>
            </a:r>
            <a:r>
              <a:rPr lang="en-US" sz="3600" b="0" dirty="0" smtClean="0">
                <a:solidFill>
                  <a:schemeClr val="dk1"/>
                </a:solidFill>
              </a:rPr>
              <a:t>When they are </a:t>
            </a:r>
            <a:r>
              <a:rPr lang="en-US" sz="3600" dirty="0" smtClean="0">
                <a:solidFill>
                  <a:schemeClr val="dk1"/>
                </a:solidFill>
              </a:rPr>
              <a:t>fatigued</a:t>
            </a:r>
            <a:r>
              <a:rPr lang="en-US" sz="3600" b="0" dirty="0" smtClean="0">
                <a:solidFill>
                  <a:schemeClr val="dk1"/>
                </a:solidFill>
              </a:rPr>
              <a:t>, </a:t>
            </a:r>
            <a:r>
              <a:rPr lang="en-US" sz="3600" b="0" dirty="0">
                <a:solidFill>
                  <a:schemeClr val="dk1"/>
                </a:solidFill>
              </a:rPr>
              <a:t>wheelchair users </a:t>
            </a:r>
            <a:r>
              <a:rPr lang="en-US" sz="3600" b="0" dirty="0" smtClean="0">
                <a:solidFill>
                  <a:schemeClr val="dk1"/>
                </a:solidFill>
              </a:rPr>
              <a:t>use their </a:t>
            </a:r>
            <a:r>
              <a:rPr lang="en-US" sz="3600" b="0" dirty="0">
                <a:solidFill>
                  <a:schemeClr val="dk1"/>
                </a:solidFill>
              </a:rPr>
              <a:t>upper body as a counter-balance </a:t>
            </a:r>
            <a:r>
              <a:rPr lang="en-US" sz="3600" b="0" dirty="0" smtClean="0">
                <a:solidFill>
                  <a:schemeClr val="dk1"/>
                </a:solidFill>
              </a:rPr>
              <a:t>by increasing their </a:t>
            </a:r>
            <a:r>
              <a:rPr lang="en-US" sz="3600" b="0" dirty="0">
                <a:solidFill>
                  <a:schemeClr val="dk1"/>
                </a:solidFill>
              </a:rPr>
              <a:t>forward lean </a:t>
            </a:r>
            <a:r>
              <a:rPr lang="en-US" sz="3600" b="0" dirty="0" smtClean="0">
                <a:solidFill>
                  <a:schemeClr val="dk1"/>
                </a:solidFill>
              </a:rPr>
              <a:t>and joint </a:t>
            </a:r>
            <a:r>
              <a:rPr lang="en-US" sz="3600" b="0" dirty="0">
                <a:solidFill>
                  <a:schemeClr val="dk1"/>
                </a:solidFill>
              </a:rPr>
              <a:t>moment in </a:t>
            </a:r>
            <a:r>
              <a:rPr lang="en-US" sz="3600" b="0" dirty="0" smtClean="0">
                <a:solidFill>
                  <a:schemeClr val="dk1"/>
                </a:solidFill>
              </a:rPr>
              <a:t>shoulder flexion</a:t>
            </a:r>
            <a:r>
              <a:rPr lang="en-US" sz="3600" b="0" dirty="0">
                <a:solidFill>
                  <a:schemeClr val="dk1"/>
                </a:solidFill>
              </a:rPr>
              <a:t>, </a:t>
            </a:r>
            <a:r>
              <a:rPr lang="en-US" sz="3600" b="0" dirty="0" smtClean="0">
                <a:solidFill>
                  <a:schemeClr val="dk1"/>
                </a:solidFill>
              </a:rPr>
              <a:t>which can lead to </a:t>
            </a:r>
            <a:r>
              <a:rPr lang="en-US" sz="3600" dirty="0" smtClean="0">
                <a:solidFill>
                  <a:schemeClr val="dk1"/>
                </a:solidFill>
              </a:rPr>
              <a:t>musculoskeletal injury</a:t>
            </a:r>
            <a:r>
              <a:rPr lang="en-US" sz="3600" b="0" dirty="0" smtClean="0">
                <a:solidFill>
                  <a:schemeClr val="dk1"/>
                </a:solidFill>
              </a:rPr>
              <a:t>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0"/>
            </a:pPr>
            <a:r>
              <a:rPr lang="en-US" sz="3600" b="0" dirty="0" smtClean="0">
                <a:solidFill>
                  <a:schemeClr val="dk1"/>
                </a:solidFill>
              </a:rPr>
              <a:t>	To decrease the risk of injury, the wheelchair user needs to stay </a:t>
            </a:r>
            <a:r>
              <a:rPr lang="en-US" sz="3600" dirty="0" smtClean="0">
                <a:solidFill>
                  <a:schemeClr val="dk1"/>
                </a:solidFill>
              </a:rPr>
              <a:t>seated back in their chair </a:t>
            </a:r>
            <a:r>
              <a:rPr lang="en-US" sz="3600" b="0" dirty="0" smtClean="0">
                <a:solidFill>
                  <a:schemeClr val="dk1"/>
                </a:solidFill>
              </a:rPr>
              <a:t>and to apply </a:t>
            </a:r>
            <a:r>
              <a:rPr lang="en-US" sz="3600" dirty="0" smtClean="0">
                <a:solidFill>
                  <a:schemeClr val="dk1"/>
                </a:solidFill>
              </a:rPr>
              <a:t>less force </a:t>
            </a:r>
            <a:r>
              <a:rPr lang="en-US" sz="3600" b="0" dirty="0" smtClean="0">
                <a:solidFill>
                  <a:schemeClr val="dk1"/>
                </a:solidFill>
              </a:rPr>
              <a:t>for movement.  </a:t>
            </a:r>
            <a:endParaRPr lang="en-US" sz="4400" b="0" dirty="0" smtClean="0">
              <a:solidFill>
                <a:schemeClr val="dk1"/>
              </a:solidFill>
            </a:endParaRPr>
          </a:p>
          <a:p>
            <a:pPr marL="977900" marR="0" lvl="0" indent="-977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0833"/>
              <a:buFont typeface="Arial"/>
              <a:buNone/>
            </a:pPr>
            <a:endParaRPr lang="en-US" sz="4400" u="sng" dirty="0" smtClean="0">
              <a:solidFill>
                <a:schemeClr val="dk1"/>
              </a:solidFill>
            </a:endParaRPr>
          </a:p>
          <a:p>
            <a:pPr marL="977900" marR="0" lvl="0" indent="-977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0833"/>
              <a:buFont typeface="Arial"/>
              <a:buNone/>
            </a:pPr>
            <a:endParaRPr lang="en-US" sz="4400" u="sng" dirty="0" smtClean="0">
              <a:solidFill>
                <a:schemeClr val="dk1"/>
              </a:solidFill>
            </a:endParaRPr>
          </a:p>
          <a:p>
            <a:pPr marL="977900" marR="0" lvl="0" indent="-977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0833"/>
              <a:buFont typeface="Arial"/>
              <a:buNone/>
            </a:pPr>
            <a:r>
              <a:rPr lang="en-US" sz="4800" u="sng" dirty="0" smtClean="0">
                <a:solidFill>
                  <a:schemeClr val="dk1"/>
                </a:solidFill>
              </a:rPr>
              <a:t>Required</a:t>
            </a:r>
            <a:endParaRPr lang="en-US" sz="4800" u="sng" dirty="0" smtClean="0">
              <a:solidFill>
                <a:schemeClr val="dk1"/>
              </a:solidFill>
            </a:endParaRPr>
          </a:p>
          <a:p>
            <a:pPr marL="977900" marR="0" lvl="0" indent="-977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0833"/>
              <a:buFont typeface="Arial"/>
              <a:buNone/>
            </a:pPr>
            <a:endParaRPr lang="en-US" sz="4400" u="sng" dirty="0">
              <a:solidFill>
                <a:schemeClr val="dk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0"/>
            </a:pPr>
            <a:r>
              <a:rPr lang="en-US" sz="3600" b="0" dirty="0" smtClean="0">
                <a:solidFill>
                  <a:schemeClr val="dk1"/>
                </a:solidFill>
              </a:rPr>
              <a:t>	Although there has been research done to measure the forces that are acting on the musculoskeletal system, there are currently</a:t>
            </a:r>
            <a:r>
              <a:rPr lang="en-US" sz="3600" b="0" dirty="0">
                <a:solidFill>
                  <a:schemeClr val="dk1"/>
                </a:solidFill>
              </a:rPr>
              <a:t> </a:t>
            </a:r>
            <a:r>
              <a:rPr lang="en-US" sz="3600" b="0" dirty="0" smtClean="0">
                <a:solidFill>
                  <a:schemeClr val="dk1"/>
                </a:solidFill>
              </a:rPr>
              <a:t>no </a:t>
            </a:r>
            <a:r>
              <a:rPr lang="en-US" sz="3600" dirty="0" smtClean="0">
                <a:solidFill>
                  <a:schemeClr val="dk1"/>
                </a:solidFill>
              </a:rPr>
              <a:t>electric adaptation devices</a:t>
            </a:r>
            <a:r>
              <a:rPr lang="en-US" sz="3600" b="0" dirty="0" smtClean="0">
                <a:solidFill>
                  <a:schemeClr val="dk1"/>
                </a:solidFill>
              </a:rPr>
              <a:t> designed to measure the </a:t>
            </a:r>
            <a:r>
              <a:rPr lang="en-US" sz="3600" dirty="0" smtClean="0">
                <a:solidFill>
                  <a:schemeClr val="dk1"/>
                </a:solidFill>
              </a:rPr>
              <a:t>force input</a:t>
            </a:r>
            <a:r>
              <a:rPr lang="en-US" sz="3600" b="0" dirty="0" smtClean="0">
                <a:solidFill>
                  <a:schemeClr val="dk1"/>
                </a:solidFill>
              </a:rPr>
              <a:t> by the individual and </a:t>
            </a:r>
            <a:r>
              <a:rPr lang="en-US" sz="3600" dirty="0" smtClean="0">
                <a:solidFill>
                  <a:schemeClr val="dk1"/>
                </a:solidFill>
              </a:rPr>
              <a:t>provide assistance </a:t>
            </a:r>
            <a:r>
              <a:rPr lang="en-US" sz="3600" b="0" dirty="0" smtClean="0">
                <a:solidFill>
                  <a:schemeClr val="dk1"/>
                </a:solidFill>
              </a:rPr>
              <a:t>available at a </a:t>
            </a:r>
            <a:r>
              <a:rPr lang="en-US" sz="3600" dirty="0" smtClean="0">
                <a:solidFill>
                  <a:schemeClr val="dk1"/>
                </a:solidFill>
              </a:rPr>
              <a:t>reasonable price</a:t>
            </a:r>
            <a:r>
              <a:rPr lang="en-US" sz="3600" b="0" dirty="0" smtClean="0">
                <a:solidFill>
                  <a:schemeClr val="dk1"/>
                </a:solidFill>
              </a:rPr>
              <a:t>. 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0"/>
            </a:pPr>
            <a:r>
              <a:rPr lang="en-US" sz="3600" b="0" dirty="0">
                <a:solidFill>
                  <a:schemeClr val="dk1"/>
                </a:solidFill>
              </a:rPr>
              <a:t>	</a:t>
            </a:r>
            <a:r>
              <a:rPr lang="en-US" sz="3600" b="0" dirty="0" smtClean="0">
                <a:solidFill>
                  <a:schemeClr val="dk1"/>
                </a:solidFill>
              </a:rPr>
              <a:t>We intended </a:t>
            </a:r>
            <a:r>
              <a:rPr lang="en-US" sz="3600" b="0" dirty="0">
                <a:solidFill>
                  <a:schemeClr val="dk1"/>
                </a:solidFill>
              </a:rPr>
              <a:t>to design an </a:t>
            </a:r>
            <a:r>
              <a:rPr lang="en-US" sz="3600" b="0" dirty="0" smtClean="0">
                <a:solidFill>
                  <a:schemeClr val="dk1"/>
                </a:solidFill>
              </a:rPr>
              <a:t>inexpensive </a:t>
            </a:r>
            <a:r>
              <a:rPr lang="en-US" sz="3600" b="0" dirty="0">
                <a:solidFill>
                  <a:schemeClr val="dk1"/>
                </a:solidFill>
              </a:rPr>
              <a:t>product capable of assisting wheelchair bound individuals while also being </a:t>
            </a:r>
            <a:r>
              <a:rPr lang="en-US" sz="3600" dirty="0">
                <a:solidFill>
                  <a:schemeClr val="dk1"/>
                </a:solidFill>
              </a:rPr>
              <a:t>cost </a:t>
            </a:r>
            <a:r>
              <a:rPr lang="en-US" sz="3600" dirty="0" smtClean="0">
                <a:solidFill>
                  <a:schemeClr val="dk1"/>
                </a:solidFill>
              </a:rPr>
              <a:t>efficient</a:t>
            </a:r>
            <a:r>
              <a:rPr lang="en-US" sz="3600" b="0" dirty="0" smtClean="0">
                <a:solidFill>
                  <a:schemeClr val="dk1"/>
                </a:solidFill>
              </a:rPr>
              <a:t>, maintaining the </a:t>
            </a:r>
            <a:r>
              <a:rPr lang="en-US" sz="3600" dirty="0" smtClean="0">
                <a:solidFill>
                  <a:schemeClr val="dk1"/>
                </a:solidFill>
              </a:rPr>
              <a:t>agility</a:t>
            </a:r>
            <a:r>
              <a:rPr lang="en-US" sz="3600" b="0" dirty="0" smtClean="0">
                <a:solidFill>
                  <a:schemeClr val="dk1"/>
                </a:solidFill>
              </a:rPr>
              <a:t> and </a:t>
            </a:r>
            <a:r>
              <a:rPr lang="en-US" sz="3600" dirty="0" smtClean="0">
                <a:solidFill>
                  <a:schemeClr val="dk1"/>
                </a:solidFill>
              </a:rPr>
              <a:t>mobility</a:t>
            </a:r>
            <a:r>
              <a:rPr lang="en-US" sz="3600" b="0" dirty="0" smtClean="0">
                <a:solidFill>
                  <a:schemeClr val="dk1"/>
                </a:solidFill>
              </a:rPr>
              <a:t> of a manual wheelchair, and providing </a:t>
            </a:r>
            <a:r>
              <a:rPr lang="en-US" sz="3600" dirty="0" smtClean="0">
                <a:solidFill>
                  <a:schemeClr val="dk1"/>
                </a:solidFill>
              </a:rPr>
              <a:t>ease of use</a:t>
            </a:r>
            <a:r>
              <a:rPr lang="en-US" sz="3600" b="0" dirty="0" smtClean="0">
                <a:solidFill>
                  <a:schemeClr val="dk1"/>
                </a:solidFill>
              </a:rPr>
              <a:t> of an electric </a:t>
            </a:r>
            <a:r>
              <a:rPr lang="en-US" sz="3600" b="0" dirty="0" smtClean="0">
                <a:solidFill>
                  <a:schemeClr val="dk1"/>
                </a:solidFill>
              </a:rPr>
              <a:t>wheelchair.</a:t>
            </a:r>
            <a:endParaRPr lang="en-US" sz="4000" b="0" dirty="0">
              <a:solidFill>
                <a:schemeClr val="dk1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99114" y="855454"/>
            <a:ext cx="41124186" cy="3262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/>
              <a:t>Wheelchair Fatigue Reducer</a:t>
            </a:r>
            <a:endParaRPr lang="en-US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dirty="0" smtClean="0"/>
              <a:t>Aaron J. Miller, </a:t>
            </a:r>
            <a:r>
              <a:rPr lang="en-US" sz="4800" dirty="0" smtClean="0"/>
              <a:t>D. Andre Norfleet</a:t>
            </a:r>
            <a:r>
              <a:rPr lang="en-US" sz="4800" dirty="0" smtClean="0"/>
              <a:t>, Michael S. Pennington, Matthew A. Wilson</a:t>
            </a:r>
            <a:endParaRPr lang="en-US" sz="4800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1361949" y="15662962"/>
            <a:ext cx="20557548" cy="111105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520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</a:pPr>
            <a:r>
              <a:rPr lang="en-US" sz="4800" u="sng" dirty="0" smtClean="0">
                <a:solidFill>
                  <a:schemeClr val="dk1"/>
                </a:solidFill>
              </a:rPr>
              <a:t>Schematic of Signal Communication</a:t>
            </a:r>
          </a:p>
          <a:p>
            <a:pPr marL="457200" marR="0" lvl="0" indent="-520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</a:pPr>
            <a:endParaRPr lang="en-US" sz="4800" u="sng" dirty="0" smtClean="0">
              <a:solidFill>
                <a:schemeClr val="dk1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5"/>
          </p:nvPr>
        </p:nvSpPr>
        <p:spPr>
          <a:xfrm>
            <a:off x="23158985" y="6178884"/>
            <a:ext cx="19270126" cy="113249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anchor="t" anchorCtr="0">
            <a:noAutofit/>
          </a:bodyPr>
          <a:lstStyle/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 smtClean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 smtClean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 smtClean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 smtClean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 smtClean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 smtClean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 smtClean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 smtClean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>
              <a:solidFill>
                <a:schemeClr val="dk1"/>
              </a:solidFill>
            </a:endParaRPr>
          </a:p>
          <a:p>
            <a:pPr marL="1644650" marR="0" lvl="0" indent="-16446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4800" u="sng" dirty="0">
              <a:solidFill>
                <a:schemeClr val="dk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</a:pPr>
            <a:endParaRPr lang="en-US" sz="4400" b="0" dirty="0" smtClean="0">
              <a:solidFill>
                <a:schemeClr val="dk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</a:pPr>
            <a:r>
              <a:rPr lang="en-US" sz="4400" b="0" dirty="0" smtClean="0">
                <a:solidFill>
                  <a:schemeClr val="dk1"/>
                </a:solidFill>
              </a:rPr>
              <a:t>	</a:t>
            </a:r>
            <a:r>
              <a:rPr lang="en-US" sz="3600" b="0" dirty="0" smtClean="0">
                <a:solidFill>
                  <a:schemeClr val="dk1"/>
                </a:solidFill>
              </a:rPr>
              <a:t>The concept that was developed is a device designed to replace the entire back wheels of a manual wheelchair.  However, because controllers and hub motors are products that currently exist, the focus of this project was on the </a:t>
            </a:r>
            <a:r>
              <a:rPr lang="en-US" sz="3600" dirty="0" smtClean="0">
                <a:solidFill>
                  <a:schemeClr val="dk1"/>
                </a:solidFill>
              </a:rPr>
              <a:t>torque sensing </a:t>
            </a:r>
            <a:r>
              <a:rPr lang="en-US" sz="3600" b="0" dirty="0" smtClean="0">
                <a:solidFill>
                  <a:schemeClr val="dk1"/>
                </a:solidFill>
              </a:rPr>
              <a:t>device.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</a:pPr>
            <a:r>
              <a:rPr lang="en-US" sz="3600" b="0" dirty="0">
                <a:solidFill>
                  <a:schemeClr val="dk1"/>
                </a:solidFill>
              </a:rPr>
              <a:t>	</a:t>
            </a:r>
            <a:r>
              <a:rPr lang="en-US" sz="3600" b="0" dirty="0" smtClean="0">
                <a:solidFill>
                  <a:schemeClr val="dk1"/>
                </a:solidFill>
              </a:rPr>
              <a:t>The hand-rim assembly was designed in CAD according to the specifications of a chosen motor.  The model was used to cut pieces of 6061 Aluminum Alloy out with the OMAX Water-Jet Cutter which were then welded together by </a:t>
            </a:r>
            <a:r>
              <a:rPr lang="en-US" sz="3600" b="0" dirty="0" smtClean="0">
                <a:solidFill>
                  <a:schemeClr val="dk1"/>
                </a:solidFill>
              </a:rPr>
              <a:t>the MABE </a:t>
            </a:r>
            <a:r>
              <a:rPr lang="en-US" sz="3600" b="0" dirty="0" smtClean="0">
                <a:solidFill>
                  <a:schemeClr val="dk1"/>
                </a:solidFill>
              </a:rPr>
              <a:t>shop.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</a:pPr>
            <a:r>
              <a:rPr lang="en-US" sz="3600" b="0" dirty="0">
                <a:solidFill>
                  <a:schemeClr val="dk1"/>
                </a:solidFill>
              </a:rPr>
              <a:t>	</a:t>
            </a:r>
            <a:r>
              <a:rPr lang="en-US" sz="3600" dirty="0" smtClean="0">
                <a:solidFill>
                  <a:schemeClr val="dk1"/>
                </a:solidFill>
              </a:rPr>
              <a:t>Strain gauges </a:t>
            </a:r>
            <a:r>
              <a:rPr lang="en-US" sz="3600" b="0" dirty="0" smtClean="0">
                <a:solidFill>
                  <a:schemeClr val="dk1"/>
                </a:solidFill>
              </a:rPr>
              <a:t>were secured to the inside of the assembly and wired to the </a:t>
            </a:r>
            <a:r>
              <a:rPr lang="en-US" sz="3600" dirty="0" smtClean="0">
                <a:solidFill>
                  <a:schemeClr val="dk1"/>
                </a:solidFill>
              </a:rPr>
              <a:t>wireless node </a:t>
            </a:r>
            <a:r>
              <a:rPr lang="en-US" sz="3600" b="0" dirty="0" smtClean="0">
                <a:solidFill>
                  <a:schemeClr val="dk1"/>
                </a:solidFill>
              </a:rPr>
              <a:t>which was mounted to the inside of the device.  The </a:t>
            </a:r>
            <a:r>
              <a:rPr lang="en-US" sz="3600" dirty="0" smtClean="0">
                <a:solidFill>
                  <a:schemeClr val="dk1"/>
                </a:solidFill>
              </a:rPr>
              <a:t>hub</a:t>
            </a:r>
            <a:r>
              <a:rPr lang="en-US" sz="3600" b="0" dirty="0" smtClean="0">
                <a:solidFill>
                  <a:schemeClr val="dk1"/>
                </a:solidFill>
              </a:rPr>
              <a:t> was then plugged into a computer to receive the strain </a:t>
            </a:r>
            <a:r>
              <a:rPr lang="en-US" sz="3600" b="0" dirty="0" smtClean="0">
                <a:solidFill>
                  <a:schemeClr val="dk1"/>
                </a:solidFill>
              </a:rPr>
              <a:t>data from the wireless node.</a:t>
            </a:r>
            <a:endParaRPr lang="en-US" sz="3600" b="0" dirty="0" smtClean="0">
              <a:solidFill>
                <a:schemeClr val="dk1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6"/>
          </p:nvPr>
        </p:nvSpPr>
        <p:spPr>
          <a:xfrm>
            <a:off x="24049458" y="17180147"/>
            <a:ext cx="18146815" cy="7258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18288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</a:pPr>
            <a:endParaRPr lang="en-US" sz="3600" b="0" dirty="0" smtClean="0">
              <a:solidFill>
                <a:schemeClr val="dk1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</a:pPr>
            <a:r>
              <a:rPr lang="en-US" sz="3600" b="0" dirty="0" smtClean="0">
                <a:solidFill>
                  <a:schemeClr val="dk1"/>
                </a:solidFill>
              </a:rPr>
              <a:t>	To validate the results gathered from the system that was set up, a model was created using simulation software in Solidworks™.  The model was created under the same specifications as the  physical part and was then loaded with a </a:t>
            </a:r>
            <a:r>
              <a:rPr lang="en-US" sz="3600" dirty="0" smtClean="0">
                <a:solidFill>
                  <a:schemeClr val="dk1"/>
                </a:solidFill>
              </a:rPr>
              <a:t>ten pound </a:t>
            </a:r>
            <a:r>
              <a:rPr lang="en-US" sz="3600" b="0" dirty="0" smtClean="0">
                <a:solidFill>
                  <a:schemeClr val="dk1"/>
                </a:solidFill>
              </a:rPr>
              <a:t>weight to provide data for stress and strain.  The results will then be </a:t>
            </a:r>
            <a:r>
              <a:rPr lang="en-US" sz="3600" dirty="0" smtClean="0">
                <a:solidFill>
                  <a:schemeClr val="dk1"/>
                </a:solidFill>
              </a:rPr>
              <a:t>compared</a:t>
            </a:r>
            <a:r>
              <a:rPr lang="en-US" sz="3600" b="0" dirty="0" smtClean="0">
                <a:solidFill>
                  <a:schemeClr val="dk1"/>
                </a:solidFill>
              </a:rPr>
              <a:t> to the data gathered from the </a:t>
            </a:r>
            <a:r>
              <a:rPr lang="en-US" sz="3600" dirty="0" smtClean="0">
                <a:solidFill>
                  <a:schemeClr val="dk1"/>
                </a:solidFill>
              </a:rPr>
              <a:t>physical part </a:t>
            </a:r>
            <a:r>
              <a:rPr lang="en-US" sz="3600" b="0" dirty="0" smtClean="0">
                <a:solidFill>
                  <a:schemeClr val="dk1"/>
                </a:solidFill>
              </a:rPr>
              <a:t>after it has been loaded under the same conditions.  </a:t>
            </a:r>
          </a:p>
          <a:p>
            <a:pPr marL="1644650" marR="0" lvl="0" indent="-164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6000" dirty="0">
              <a:solidFill>
                <a:schemeClr val="dk1"/>
              </a:solidFill>
            </a:endParaRPr>
          </a:p>
          <a:p>
            <a:pPr marL="1644650" marR="0" lvl="0" indent="-164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6000" dirty="0" smtClean="0">
              <a:solidFill>
                <a:schemeClr val="dk1"/>
              </a:solidFill>
            </a:endParaRPr>
          </a:p>
          <a:p>
            <a:pPr marL="1644650" marR="0" lvl="0" indent="-164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6000" dirty="0">
              <a:solidFill>
                <a:schemeClr val="dk1"/>
              </a:solidFill>
            </a:endParaRPr>
          </a:p>
          <a:p>
            <a:pPr marL="1644650" marR="0" lvl="0" indent="-164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6000" dirty="0" smtClean="0">
              <a:solidFill>
                <a:schemeClr val="dk1"/>
              </a:solidFill>
            </a:endParaRPr>
          </a:p>
          <a:p>
            <a:pPr marL="1644650" marR="0" lvl="0" indent="-164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6000" dirty="0">
              <a:solidFill>
                <a:schemeClr val="dk1"/>
              </a:solidFill>
            </a:endParaRPr>
          </a:p>
          <a:p>
            <a:pPr marL="1644650" marR="0" lvl="0" indent="-164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lang="en-US" sz="6000" dirty="0" smtClean="0">
              <a:solidFill>
                <a:schemeClr val="dk1"/>
              </a:solidFill>
            </a:endParaRPr>
          </a:p>
          <a:p>
            <a:pPr marL="1644650" marR="0" lvl="0" indent="-164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6666"/>
              <a:buFont typeface="Arial"/>
              <a:buNone/>
            </a:pP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6017" y="22974649"/>
            <a:ext cx="4189736" cy="279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0188" y="23002286"/>
            <a:ext cx="4107439" cy="27958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/>
          <p:nvPr/>
        </p:nvCxnSpPr>
        <p:spPr>
          <a:xfrm flipV="1">
            <a:off x="5966682" y="18016527"/>
            <a:ext cx="937008" cy="12237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35831" t="22841" r="39134" b="22348"/>
          <a:stretch/>
        </p:blipFill>
        <p:spPr>
          <a:xfrm>
            <a:off x="24022692" y="6597436"/>
            <a:ext cx="8132252" cy="932233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23158984" y="18016527"/>
            <a:ext cx="0" cy="6457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54" y="5715255"/>
            <a:ext cx="4598763" cy="28742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854" y="9183161"/>
            <a:ext cx="4598763" cy="463250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933854" y="13957866"/>
            <a:ext cx="459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Photos from Multibody Computational Biomechanical Model of the Upper Body by Sarah Rebecca Dubowsky</a:t>
            </a:r>
            <a:endParaRPr lang="en-US" sz="1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181067" y="19466920"/>
            <a:ext cx="5274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(Image from Vishay Precision Group)</a:t>
            </a:r>
          </a:p>
          <a:p>
            <a:pPr lvl="0" algn="ctr">
              <a:buClr>
                <a:schemeClr val="dk1"/>
              </a:buClr>
              <a:buSzPct val="100000"/>
            </a:pPr>
            <a:endParaRPr lang="en-US" sz="280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chemeClr val="dk1"/>
                </a:solidFill>
              </a:rPr>
              <a:t>Strain </a:t>
            </a:r>
            <a:r>
              <a:rPr lang="en-US" sz="2800" dirty="0">
                <a:solidFill>
                  <a:schemeClr val="dk1"/>
                </a:solidFill>
              </a:rPr>
              <a:t>gauge torque sensors provide quantitative measure of effort expended by wheelchair </a:t>
            </a:r>
            <a:r>
              <a:rPr lang="en-US" sz="2800" dirty="0" smtClean="0">
                <a:solidFill>
                  <a:schemeClr val="dk1"/>
                </a:solidFill>
              </a:rPr>
              <a:t>user</a:t>
            </a:r>
          </a:p>
        </p:txBody>
      </p:sp>
      <p:pic>
        <p:nvPicPr>
          <p:cNvPr id="1026" name="Picture 2" descr="Arduino UNO Rev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017" y="16701225"/>
            <a:ext cx="3748401" cy="28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AutoShape 6" descr="Image result for cool orange power but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M3540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09" y="23002287"/>
            <a:ext cx="3727857" cy="279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7225-N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32" y="23003216"/>
            <a:ext cx="3726619" cy="27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/>
          <a:srcRect b="18863"/>
          <a:stretch/>
        </p:blipFill>
        <p:spPr>
          <a:xfrm>
            <a:off x="1830775" y="16696639"/>
            <a:ext cx="3999854" cy="2698806"/>
          </a:xfrm>
          <a:prstGeom prst="rect">
            <a:avLst/>
          </a:prstGeom>
        </p:spPr>
      </p:pic>
      <p:pic>
        <p:nvPicPr>
          <p:cNvPr id="1038" name="Picture 14" descr="http://www.microstrain.com/sites/default/files/styles/larger__550x550_/public/v-link_update08-08-13_productshot_1.00h.jpg?itok=DoTK6Z5J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44" y="16701225"/>
            <a:ext cx="4144775" cy="27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hape 80"/>
          <p:cNvCxnSpPr/>
          <p:nvPr/>
        </p:nvCxnSpPr>
        <p:spPr>
          <a:xfrm flipV="1">
            <a:off x="11290134" y="18044562"/>
            <a:ext cx="937008" cy="12237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782578" y="19500028"/>
            <a:ext cx="4653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(Image from </a:t>
            </a:r>
            <a:r>
              <a:rPr lang="en-US" sz="2000" dirty="0" smtClean="0">
                <a:solidFill>
                  <a:schemeClr val="dk1"/>
                </a:solidFill>
              </a:rPr>
              <a:t>Lord Corporation)</a:t>
            </a:r>
            <a:endParaRPr lang="en-US" sz="20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endParaRPr lang="en-US" sz="280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chemeClr val="dk1"/>
                </a:solidFill>
              </a:rPr>
              <a:t>Strain gauges are wired to a wireless node that has high sample rates and data logging capability</a:t>
            </a:r>
          </a:p>
        </p:txBody>
      </p:sp>
      <p:pic>
        <p:nvPicPr>
          <p:cNvPr id="1040" name="Picture 16" descr="http://www.microstrain.com/sites/default/files/styles/larger__550x550_/public/wsda-base_usb_0.jpg?itok=3NLE9jD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969" y="16701224"/>
            <a:ext cx="4191658" cy="27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2245038" y="19560633"/>
            <a:ext cx="4653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(Image from </a:t>
            </a:r>
            <a:r>
              <a:rPr lang="en-US" sz="2000" dirty="0" smtClean="0">
                <a:solidFill>
                  <a:schemeClr val="dk1"/>
                </a:solidFill>
              </a:rPr>
              <a:t>Lord Corporation)</a:t>
            </a:r>
            <a:endParaRPr lang="en-US" sz="20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endParaRPr lang="en-US" sz="280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chemeClr val="dk1"/>
                </a:solidFill>
              </a:rPr>
              <a:t>The information gathered is then sent to a wireless gateway for reliable data acquisition</a:t>
            </a:r>
          </a:p>
        </p:txBody>
      </p:sp>
      <p:cxnSp>
        <p:nvCxnSpPr>
          <p:cNvPr id="100" name="Shape 80"/>
          <p:cNvCxnSpPr/>
          <p:nvPr/>
        </p:nvCxnSpPr>
        <p:spPr>
          <a:xfrm flipV="1">
            <a:off x="16928394" y="18056799"/>
            <a:ext cx="937008" cy="12237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7707498" y="19560632"/>
            <a:ext cx="4846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(Image from </a:t>
            </a:r>
            <a:r>
              <a:rPr lang="en-US" sz="2000" dirty="0" smtClean="0">
                <a:solidFill>
                  <a:schemeClr val="dk1"/>
                </a:solidFill>
              </a:rPr>
              <a:t>Arduino Store USA)</a:t>
            </a:r>
            <a:endParaRPr lang="en-US" sz="20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endParaRPr lang="en-US" sz="280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Arduino MCU processes analog torque sensor signal, converts it to a digital signal and commands driver power</a:t>
            </a:r>
          </a:p>
        </p:txBody>
      </p:sp>
      <p:cxnSp>
        <p:nvCxnSpPr>
          <p:cNvPr id="102" name="Shape 80"/>
          <p:cNvCxnSpPr/>
          <p:nvPr/>
        </p:nvCxnSpPr>
        <p:spPr>
          <a:xfrm flipH="1" flipV="1">
            <a:off x="5986353" y="24367339"/>
            <a:ext cx="937008" cy="12237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hape 80"/>
          <p:cNvCxnSpPr/>
          <p:nvPr/>
        </p:nvCxnSpPr>
        <p:spPr>
          <a:xfrm flipH="1" flipV="1">
            <a:off x="11292692" y="24395703"/>
            <a:ext cx="937008" cy="12237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hape 80"/>
          <p:cNvCxnSpPr/>
          <p:nvPr/>
        </p:nvCxnSpPr>
        <p:spPr>
          <a:xfrm flipH="1" flipV="1">
            <a:off x="16943318" y="24461977"/>
            <a:ext cx="937008" cy="12237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hape 80"/>
          <p:cNvCxnSpPr/>
          <p:nvPr/>
        </p:nvCxnSpPr>
        <p:spPr>
          <a:xfrm flipH="1" flipV="1">
            <a:off x="22690480" y="24449741"/>
            <a:ext cx="468504" cy="24473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098302" y="18016527"/>
            <a:ext cx="10606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7924125" y="25881085"/>
            <a:ext cx="4653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(Image </a:t>
            </a:r>
            <a:r>
              <a:rPr lang="en-US" sz="2000" dirty="0" smtClean="0">
                <a:solidFill>
                  <a:schemeClr val="dk1"/>
                </a:solidFill>
              </a:rPr>
              <a:t>by Atlas Design)</a:t>
            </a:r>
            <a:endParaRPr lang="en-US" sz="20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endParaRPr lang="en-US" sz="280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400000"/>
            </a:pPr>
            <a:r>
              <a:rPr lang="en-US" sz="2800" dirty="0">
                <a:solidFill>
                  <a:schemeClr val="dk1"/>
                </a:solidFill>
              </a:rPr>
              <a:t>The motor control algorithm prevents the user from reaching physiologically stressful propulsion power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01977" y="25917522"/>
            <a:ext cx="4653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(Image from </a:t>
            </a:r>
            <a:r>
              <a:rPr lang="en-US" sz="2000" dirty="0" smtClean="0">
                <a:solidFill>
                  <a:schemeClr val="dk1"/>
                </a:solidFill>
              </a:rPr>
              <a:t>Grin Technologies)</a:t>
            </a:r>
            <a:endParaRPr lang="en-US" sz="20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endParaRPr lang="en-US" sz="280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chemeClr val="dk1"/>
                </a:solidFill>
              </a:rPr>
              <a:t>The motor then provides power which acts as assistance for the user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36379" y="25888118"/>
            <a:ext cx="57298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(Image from </a:t>
            </a:r>
            <a:r>
              <a:rPr lang="en-US" sz="2000" dirty="0" smtClean="0">
                <a:solidFill>
                  <a:schemeClr val="dk1"/>
                </a:solidFill>
              </a:rPr>
              <a:t>Grin Technologies)</a:t>
            </a:r>
            <a:endParaRPr lang="en-US" sz="20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endParaRPr lang="en-US" sz="280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Driver provides hub motor with “output power” command that is directly proportional to user effort, if they exceed a predetermined torque threshold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245038" y="25916458"/>
            <a:ext cx="4653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(Image from </a:t>
            </a:r>
            <a:r>
              <a:rPr lang="en-US" sz="2000" dirty="0" smtClean="0">
                <a:solidFill>
                  <a:schemeClr val="dk1"/>
                </a:solidFill>
              </a:rPr>
              <a:t>Arduino Store USA)</a:t>
            </a:r>
            <a:endParaRPr lang="en-US" sz="20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100000"/>
            </a:pPr>
            <a:endParaRPr lang="en-US" sz="280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400000"/>
            </a:pPr>
            <a:r>
              <a:rPr lang="en-US" sz="2800" dirty="0" smtClean="0">
                <a:solidFill>
                  <a:schemeClr val="dk1"/>
                </a:solidFill>
              </a:rPr>
              <a:t>The pulse is modulated to ensure the safety of the user and help create a smooth ride</a:t>
            </a:r>
            <a:endParaRPr lang="en-US" sz="2800" dirty="0">
              <a:solidFill>
                <a:schemeClr val="dk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907681" y="5156305"/>
            <a:ext cx="72182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 smtClean="0">
                <a:solidFill>
                  <a:schemeClr val="dk1"/>
                </a:solidFill>
              </a:rPr>
              <a:t>Prototype Creation</a:t>
            </a:r>
            <a:endParaRPr lang="en-US" sz="4800" b="1" u="sng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1184935" y="16139741"/>
            <a:ext cx="26040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 smtClean="0">
                <a:solidFill>
                  <a:schemeClr val="dk1"/>
                </a:solidFill>
              </a:rPr>
              <a:t>Results</a:t>
            </a:r>
            <a:endParaRPr lang="en-US" sz="4800" b="1" u="sng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4"/>
          <a:srcRect l="29841" t="6834" r="15340" b="6834"/>
          <a:stretch/>
        </p:blipFill>
        <p:spPr>
          <a:xfrm>
            <a:off x="32624885" y="17180147"/>
            <a:ext cx="9610512" cy="7593270"/>
          </a:xfrm>
          <a:prstGeom prst="rect">
            <a:avLst/>
          </a:prstGeom>
        </p:spPr>
      </p:pic>
      <p:sp>
        <p:nvSpPr>
          <p:cNvPr id="67" name="Multiply 66"/>
          <p:cNvSpPr/>
          <p:nvPr/>
        </p:nvSpPr>
        <p:spPr>
          <a:xfrm>
            <a:off x="32833055" y="20476399"/>
            <a:ext cx="814720" cy="946185"/>
          </a:xfrm>
          <a:prstGeom prst="mathMultipl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hape 75"/>
          <p:cNvSpPr txBox="1">
            <a:spLocks noGrp="1"/>
          </p:cNvSpPr>
          <p:nvPr>
            <p:ph type="body" idx="6"/>
          </p:nvPr>
        </p:nvSpPr>
        <p:spPr>
          <a:xfrm>
            <a:off x="24021924" y="25351966"/>
            <a:ext cx="18146815" cy="34863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 spcCol="1828800" anchor="t" anchorCtr="0">
            <a:noAutofit/>
          </a:bodyPr>
          <a:lstStyle/>
          <a:p>
            <a:pPr lvl="0" algn="ctr">
              <a:buClr>
                <a:schemeClr val="dk1"/>
              </a:buClr>
              <a:buSzPct val="256666"/>
            </a:pPr>
            <a:r>
              <a:rPr lang="en-US" sz="4400" u="sng" dirty="0" smtClean="0">
                <a:solidFill>
                  <a:schemeClr val="dk1"/>
                </a:solidFill>
              </a:rPr>
              <a:t>Future Work</a:t>
            </a:r>
            <a:endParaRPr lang="en-US" sz="4400" b="0" dirty="0" smtClean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ct val="256666"/>
            </a:pPr>
            <a:endParaRPr lang="en-US" sz="4000" b="0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256666"/>
            </a:pPr>
            <a:r>
              <a:rPr lang="en-US" sz="4000" b="0" dirty="0" smtClean="0">
                <a:solidFill>
                  <a:schemeClr val="dk1"/>
                </a:solidFill>
              </a:rPr>
              <a:t>	</a:t>
            </a:r>
            <a:r>
              <a:rPr lang="en-US" sz="3600" b="0" dirty="0" smtClean="0">
                <a:solidFill>
                  <a:schemeClr val="dk1"/>
                </a:solidFill>
              </a:rPr>
              <a:t>The future of this project lies in bringing the torque sensing device together with the rest of the components.  The </a:t>
            </a:r>
            <a:r>
              <a:rPr lang="en-US" sz="3600" dirty="0" smtClean="0">
                <a:solidFill>
                  <a:schemeClr val="dk1"/>
                </a:solidFill>
              </a:rPr>
              <a:t>motor</a:t>
            </a:r>
            <a:r>
              <a:rPr lang="en-US" sz="3600" b="0" dirty="0" smtClean="0">
                <a:solidFill>
                  <a:schemeClr val="dk1"/>
                </a:solidFill>
              </a:rPr>
              <a:t> and </a:t>
            </a:r>
            <a:r>
              <a:rPr lang="en-US" sz="3600" dirty="0" smtClean="0">
                <a:solidFill>
                  <a:schemeClr val="dk1"/>
                </a:solidFill>
              </a:rPr>
              <a:t>controller </a:t>
            </a:r>
            <a:r>
              <a:rPr lang="en-US" sz="3600" b="0" dirty="0" smtClean="0">
                <a:solidFill>
                  <a:schemeClr val="dk1"/>
                </a:solidFill>
              </a:rPr>
              <a:t>already exist, so the most difficult part will be </a:t>
            </a:r>
            <a:r>
              <a:rPr lang="en-US" sz="3600" dirty="0" smtClean="0">
                <a:solidFill>
                  <a:schemeClr val="dk1"/>
                </a:solidFill>
              </a:rPr>
              <a:t>writing the code </a:t>
            </a:r>
            <a:r>
              <a:rPr lang="en-US" sz="3600" b="0" dirty="0" smtClean="0">
                <a:solidFill>
                  <a:schemeClr val="dk1"/>
                </a:solidFill>
              </a:rPr>
              <a:t>for the computer that translates </a:t>
            </a:r>
            <a:r>
              <a:rPr lang="en-US" sz="3600" dirty="0" smtClean="0">
                <a:solidFill>
                  <a:schemeClr val="dk1"/>
                </a:solidFill>
              </a:rPr>
              <a:t>strain data</a:t>
            </a:r>
            <a:r>
              <a:rPr lang="en-US" sz="3600" b="0" dirty="0" smtClean="0">
                <a:solidFill>
                  <a:schemeClr val="dk1"/>
                </a:solidFill>
              </a:rPr>
              <a:t> to information that can be used to trigger the </a:t>
            </a:r>
            <a:r>
              <a:rPr lang="en-US" sz="3600" dirty="0" smtClean="0">
                <a:solidFill>
                  <a:schemeClr val="dk1"/>
                </a:solidFill>
              </a:rPr>
              <a:t>motor</a:t>
            </a:r>
            <a:r>
              <a:rPr lang="en-US" sz="3600" b="0" dirty="0" smtClean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1028" name="Picture 4" descr="http://www.lord.com/sites/default/files/LORD-Sensing-MicroStrain_0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0" b="34652"/>
          <a:stretch/>
        </p:blipFill>
        <p:spPr bwMode="auto">
          <a:xfrm>
            <a:off x="27665156" y="30110169"/>
            <a:ext cx="4073237" cy="21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2.insidermonkey.com/blog/wp-content/uploads/2013/04/vishay-precision-group-600x359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16" y="30035680"/>
            <a:ext cx="3647016" cy="21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bikes.ca/media/wysiwyg/news/Grin_Log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291" y="30110169"/>
            <a:ext cx="3963032" cy="210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web.utk.edu/%7Ecarnivol/assets/img/mab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635" y="30047447"/>
            <a:ext cx="7223865" cy="22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encrypted-tbn3.gstatic.com/images?q=tbn:ANd9GcTEiLkRWHohA8grZNk6kiK1eXt0VuehoT09iI3CCaEu8X6wcwuL2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933" y="30086645"/>
            <a:ext cx="2304800" cy="21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photos05.redcart.pl/templates/images/description/995/Image/kuba/arduino_zestaw_1/ab0c07f70df5a5c269a92f738714591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082" y="30087839"/>
            <a:ext cx="3184105" cy="21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71393" y="30496112"/>
            <a:ext cx="100965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Acknowledgements: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Dr. Jeffery Reinbolt, MABE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Dr. David Bassett Jr., Department of Kinesiology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Dr. Paul Frymier, Department of Chemical Engineering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UT PresPosterformat">
  <a:themeElements>
    <a:clrScheme name="Custom 3">
      <a:dk1>
        <a:srgbClr val="000000"/>
      </a:dk1>
      <a:lt1>
        <a:srgbClr val="FFFFFF"/>
      </a:lt1>
      <a:dk2>
        <a:srgbClr val="4E5B6F"/>
      </a:dk2>
      <a:lt2>
        <a:srgbClr val="CCCC99"/>
      </a:lt2>
      <a:accent1>
        <a:srgbClr val="7FD13B"/>
      </a:accent1>
      <a:accent2>
        <a:srgbClr val="EA157A"/>
      </a:accent2>
      <a:accent3>
        <a:srgbClr val="FF9933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T PresPosterformat">
  <a:themeElements>
    <a:clrScheme name="Custom 3">
      <a:dk1>
        <a:srgbClr val="000000"/>
      </a:dk1>
      <a:lt1>
        <a:srgbClr val="FFFFFF"/>
      </a:lt1>
      <a:dk2>
        <a:srgbClr val="4E5B6F"/>
      </a:dk2>
      <a:lt2>
        <a:srgbClr val="CCCC99"/>
      </a:lt2>
      <a:accent1>
        <a:srgbClr val="7FD13B"/>
      </a:accent1>
      <a:accent2>
        <a:srgbClr val="EA157A"/>
      </a:accent2>
      <a:accent3>
        <a:srgbClr val="FF9933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252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3_UT PresPosterformat</vt:lpstr>
      <vt:lpstr>UT PresPosterformat</vt:lpstr>
      <vt:lpstr>Wheelchair Fatigue Reducer Aaron J. Miller, D. Andre Norfleet, Michael S. Pennington, Matthew A. Wilson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Assistance Wheelchair Aaron J. Miller, Andre . Norfleet, Michael S. Pennington, Matthew A. Wilson</dc:title>
  <dc:creator>Aaron Miller</dc:creator>
  <cp:lastModifiedBy>Aaron Miller</cp:lastModifiedBy>
  <cp:revision>24</cp:revision>
  <dcterms:modified xsi:type="dcterms:W3CDTF">2016-04-18T04:41:08Z</dcterms:modified>
</cp:coreProperties>
</file>